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649" r:id="rId1"/>
  </p:sldMasterIdLst>
  <p:notesMasterIdLst>
    <p:notesMasterId r:id="rId14"/>
  </p:notesMasterIdLst>
  <p:handoutMasterIdLst>
    <p:handoutMasterId r:id="rId15"/>
  </p:handoutMasterIdLst>
  <p:sldIdLst>
    <p:sldId id="1040" r:id="rId2"/>
    <p:sldId id="1056" r:id="rId3"/>
    <p:sldId id="1066" r:id="rId4"/>
    <p:sldId id="1057" r:id="rId5"/>
    <p:sldId id="1067" r:id="rId6"/>
    <p:sldId id="1064" r:id="rId7"/>
    <p:sldId id="1059" r:id="rId8"/>
    <p:sldId id="1060" r:id="rId9"/>
    <p:sldId id="1061" r:id="rId10"/>
    <p:sldId id="1062" r:id="rId11"/>
    <p:sldId id="1063" r:id="rId12"/>
    <p:sldId id="1065" r:id="rId13"/>
  </p:sldIdLst>
  <p:sldSz cx="9144000" cy="6858000" type="screen4x3"/>
  <p:notesSz cx="9028113" cy="7077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200" 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200" 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200" 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200" 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200" 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200" 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200" 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200" 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200" 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C1FB749-7C96-B04E-9C86-8FD5366ED684}">
          <p14:sldIdLst>
            <p14:sldId id="1040"/>
            <p14:sldId id="1056"/>
            <p14:sldId id="1066"/>
            <p14:sldId id="1057"/>
            <p14:sldId id="1067"/>
            <p14:sldId id="1064"/>
            <p14:sldId id="1059"/>
            <p14:sldId id="1060"/>
            <p14:sldId id="1061"/>
            <p14:sldId id="1062"/>
            <p14:sldId id="1063"/>
            <p14:sldId id="106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208">
          <p15:clr>
            <a:srgbClr val="A4A3A4"/>
          </p15:clr>
        </p15:guide>
        <p15:guide id="2" pos="2592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se Almirall" initials="JA" lastIdx="16" clrIdx="0">
    <p:extLst>
      <p:ext uri="{19B8F6BF-5375-455C-9EA6-DF929625EA0E}">
        <p15:presenceInfo xmlns:p15="http://schemas.microsoft.com/office/powerpoint/2012/main" userId="S::almirall@fiu.edu::53eb0b68-976d-4034-9a4b-2829bee46cd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FFFF"/>
    <a:srgbClr val="A4EDFF"/>
    <a:srgbClr val="66DFFF"/>
    <a:srgbClr val="999999"/>
    <a:srgbClr val="E6E6E6"/>
    <a:srgbClr val="002B61"/>
    <a:srgbClr val="CCA229"/>
    <a:srgbClr val="003467"/>
    <a:srgbClr val="002E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4" autoAdjust="0"/>
    <p:restoredTop sz="95952" autoAdjust="0"/>
  </p:normalViewPr>
  <p:slideViewPr>
    <p:cSldViewPr>
      <p:cViewPr varScale="1">
        <p:scale>
          <a:sx n="80" d="100"/>
          <a:sy n="80" d="100"/>
        </p:scale>
        <p:origin x="1325" y="46"/>
      </p:cViewPr>
      <p:guideLst>
        <p:guide orient="horz" pos="2208"/>
        <p:guide pos="259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281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81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12182" cy="353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i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981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14364" y="0"/>
            <a:ext cx="3912182" cy="353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i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981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721583"/>
            <a:ext cx="3912182" cy="353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i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981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14364" y="6721583"/>
            <a:ext cx="3912182" cy="353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i="0"/>
            </a:lvl1pPr>
          </a:lstStyle>
          <a:p>
            <a:pPr>
              <a:defRPr/>
            </a:pPr>
            <a:fld id="{63766ED2-6F59-4590-8700-8F8DDEBE8A8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28448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12182" cy="353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i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14364" y="0"/>
            <a:ext cx="3912182" cy="353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i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744788" y="530225"/>
            <a:ext cx="3538537" cy="2654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2812" y="3361611"/>
            <a:ext cx="7222490" cy="3184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721583"/>
            <a:ext cx="3912182" cy="353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i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14364" y="6721583"/>
            <a:ext cx="3912182" cy="353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i="0"/>
            </a:lvl1pPr>
          </a:lstStyle>
          <a:p>
            <a:pPr>
              <a:defRPr/>
            </a:pPr>
            <a:fld id="{6FAB8044-7A71-4582-83B8-1C3F3FED2A1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84190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FAB8044-7A71-4582-83B8-1C3F3FED2A10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47527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FAB8044-7A71-4582-83B8-1C3F3FED2A10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06176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3583" name="Rectangle 15"/>
          <p:cNvSpPr>
            <a:spLocks noGrp="1" noChangeArrowheads="1"/>
          </p:cNvSpPr>
          <p:nvPr userDrawn="1">
            <p:ph type="ctrTitle"/>
          </p:nvPr>
        </p:nvSpPr>
        <p:spPr>
          <a:xfrm>
            <a:off x="685800" y="1574800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6936138-291B-4854-7215-D579EA9CF52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6059" y="114639"/>
            <a:ext cx="1027278" cy="313320"/>
          </a:xfrm>
          <a:prstGeom prst="rect">
            <a:avLst/>
          </a:prstGeom>
        </p:spPr>
      </p:pic>
      <p:pic>
        <p:nvPicPr>
          <p:cNvPr id="6" name="Picture 5" descr="A logo with a globe and a letter f&#10;&#10;Description automatically generated">
            <a:extLst>
              <a:ext uri="{FF2B5EF4-FFF2-40B4-BE49-F238E27FC236}">
                <a16:creationId xmlns:a16="http://schemas.microsoft.com/office/drawing/2014/main" id="{71F1CCE2-F88E-E428-A882-A82B7FB0851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5518" y="114639"/>
            <a:ext cx="725840" cy="313320"/>
          </a:xfrm>
          <a:prstGeom prst="rect">
            <a:avLst/>
          </a:prstGeom>
        </p:spPr>
      </p:pic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0292CBA9-9118-7514-43DE-693F879A636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2265" y="114639"/>
            <a:ext cx="1579935" cy="313320"/>
          </a:xfrm>
          <a:prstGeom prst="rect">
            <a:avLst/>
          </a:prstGeom>
        </p:spPr>
      </p:pic>
      <p:pic>
        <p:nvPicPr>
          <p:cNvPr id="9" name="Picture 8" descr="A black background with pink and grey letters&#10;&#10;Description automatically generated">
            <a:extLst>
              <a:ext uri="{FF2B5EF4-FFF2-40B4-BE49-F238E27FC236}">
                <a16:creationId xmlns:a16="http://schemas.microsoft.com/office/drawing/2014/main" id="{130183E0-54D6-9BC0-8E80-D7AC2E4D281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1972" y="114639"/>
            <a:ext cx="1251828" cy="313320"/>
          </a:xfrm>
          <a:prstGeom prst="rect">
            <a:avLst/>
          </a:prstGeom>
        </p:spPr>
      </p:pic>
      <p:pic>
        <p:nvPicPr>
          <p:cNvPr id="10" name="Picture 9" descr="A black background with orange text&#10;&#10;Description automatically generated">
            <a:extLst>
              <a:ext uri="{FF2B5EF4-FFF2-40B4-BE49-F238E27FC236}">
                <a16:creationId xmlns:a16="http://schemas.microsoft.com/office/drawing/2014/main" id="{D77113C5-A0AB-0203-A1F2-6D07F3200177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2999" y="114639"/>
            <a:ext cx="973801" cy="31332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CC4A59C-B269-213A-06AE-F90A93987CE1}"/>
              </a:ext>
            </a:extLst>
          </p:cNvPr>
          <p:cNvSpPr txBox="1"/>
          <p:nvPr userDrawn="1"/>
        </p:nvSpPr>
        <p:spPr>
          <a:xfrm>
            <a:off x="2615511" y="40466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i="0" dirty="0"/>
              <a:t>Center for Advanced Research in Forensic Science</a:t>
            </a:r>
          </a:p>
          <a:p>
            <a:pPr algn="ctr"/>
            <a:r>
              <a:rPr lang="en-US" sz="800" b="1" i="0" dirty="0"/>
              <a:t>ForensicResearch.org</a:t>
            </a:r>
          </a:p>
        </p:txBody>
      </p:sp>
    </p:spTree>
    <p:extLst>
      <p:ext uri="{BB962C8B-B14F-4D97-AF65-F5344CB8AC3E}">
        <p14:creationId xmlns:p14="http://schemas.microsoft.com/office/powerpoint/2010/main" val="78642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686800" y="6488972"/>
            <a:ext cx="457200" cy="36902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31AB0E-4CD6-433D-B484-0091D61DB0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2762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54063"/>
            <a:ext cx="6781800" cy="8382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686800" y="6488972"/>
            <a:ext cx="457200" cy="36902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2E6DBB-C80B-4F34-9221-33F32B79C21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317266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686800" y="6488972"/>
            <a:ext cx="457200" cy="36902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C240D-193F-4834-85A3-C686ED9FF52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81493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731837"/>
            <a:ext cx="7239000" cy="838200"/>
          </a:xfrm>
          <a:prstGeom prst="rect">
            <a:avLst/>
          </a:prstGeom>
          <a:effectLst/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686800" y="6488972"/>
            <a:ext cx="457200" cy="36902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3C9EF9-0CF5-469D-9511-47D216CDD37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6587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6019800" cy="547688"/>
          </a:xfrm>
          <a:prstGeom prst="rect">
            <a:avLst/>
          </a:prstGeom>
        </p:spPr>
        <p:txBody>
          <a:bodyPr/>
          <a:lstStyle>
            <a:lvl1pPr>
              <a:defRPr sz="2800"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686800" y="6488972"/>
            <a:ext cx="457200" cy="36902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270A06-3C9A-4DB0-8F43-5B434F76D07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3320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686800" y="6488972"/>
            <a:ext cx="457200" cy="36902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F19768-BB2F-43AE-93A5-D4DDDA184D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3161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6019800" cy="547688"/>
          </a:xfrm>
          <a:prstGeom prst="rect">
            <a:avLst/>
          </a:prstGeom>
        </p:spPr>
        <p:txBody>
          <a:bodyPr/>
          <a:lstStyle>
            <a:lvl1pPr>
              <a:defRPr sz="2800"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2973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2973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686800" y="6488972"/>
            <a:ext cx="457200" cy="36902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8CE7E4-21D4-4E7F-A45D-8E0E712E0D9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9725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6019800" cy="547688"/>
          </a:xfrm>
          <a:prstGeom prst="rect">
            <a:avLst/>
          </a:prstGeom>
        </p:spPr>
        <p:txBody>
          <a:bodyPr/>
          <a:lstStyle>
            <a:lvl1pPr>
              <a:defRPr sz="2800"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686800" y="6488972"/>
            <a:ext cx="457200" cy="36902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862148-27DA-4DF6-9601-F20ABD3B965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7534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686800" y="6488972"/>
            <a:ext cx="457200" cy="36902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8D01DB-D9E9-463D-8A53-02F26FDD3AF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7689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38200"/>
            <a:ext cx="5111750" cy="52879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286000"/>
            <a:ext cx="3008313" cy="38401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686800" y="6488972"/>
            <a:ext cx="457200" cy="36902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E7D14A-97C5-4CF8-A903-6348BE1F26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6479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686800" y="6488972"/>
            <a:ext cx="457200" cy="36902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1806D3-A9C5-4971-BEE0-C2729EC55F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3660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6781800" cy="8382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686800" y="6488972"/>
            <a:ext cx="457200" cy="36902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8593F8-85CA-4789-B91F-4C5A048271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879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5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2548" name="Rectangle 4"/>
          <p:cNvSpPr>
            <a:spLocks noGrp="1" noChangeArrowheads="1"/>
          </p:cNvSpPr>
          <p:nvPr userDrawn="1">
            <p:ph type="dt" sz="half" idx="2"/>
          </p:nvPr>
        </p:nvSpPr>
        <p:spPr bwMode="auto">
          <a:xfrm>
            <a:off x="0" y="6553200"/>
            <a:ext cx="1219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i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132549" name="Rectangle 5"/>
          <p:cNvSpPr>
            <a:spLocks noGrp="1" noChangeArrowheads="1"/>
          </p:cNvSpPr>
          <p:nvPr userDrawn="1">
            <p:ph type="ftr" sz="quarter" idx="3"/>
          </p:nvPr>
        </p:nvSpPr>
        <p:spPr bwMode="auto">
          <a:xfrm>
            <a:off x="1371600" y="6553200"/>
            <a:ext cx="7162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 i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3" name="Rectangle 18"/>
          <p:cNvSpPr>
            <a:spLocks noGrp="1" noChangeArrowheads="1"/>
          </p:cNvSpPr>
          <p:nvPr userDrawn="1">
            <p:ph type="body" idx="1"/>
          </p:nvPr>
        </p:nvSpPr>
        <p:spPr bwMode="auto">
          <a:xfrm>
            <a:off x="457200" y="1219200"/>
            <a:ext cx="8229600" cy="490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16" name="Slide Number Placeholder 2">
            <a:extLst>
              <a:ext uri="{FF2B5EF4-FFF2-40B4-BE49-F238E27FC236}">
                <a16:creationId xmlns:a16="http://schemas.microsoft.com/office/drawing/2014/main" id="{927345F9-95E4-D045-99CE-914EEDF1E829}"/>
              </a:ext>
            </a:extLst>
          </p:cNvPr>
          <p:cNvSpPr txBox="1">
            <a:spLocks/>
          </p:cNvSpPr>
          <p:nvPr userDrawn="1"/>
        </p:nvSpPr>
        <p:spPr>
          <a:xfrm>
            <a:off x="8647042" y="6521086"/>
            <a:ext cx="457200" cy="36902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sz="2200" 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sz="2200" 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sz="2200" 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sz="2200" 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fld id="{75862148-27DA-4DF6-9601-F20ABD3B965C}" type="slidenum">
              <a:rPr lang="en-US" altLang="en-US" sz="1600" smtClean="0"/>
              <a:pPr>
                <a:defRPr/>
              </a:pPr>
              <a:t>‹#›</a:t>
            </a:fld>
            <a:endParaRPr lang="en-US" altLang="en-US" sz="16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8466D3A-58D8-EACC-3017-070543C41D8B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6059" y="114639"/>
            <a:ext cx="1027278" cy="313320"/>
          </a:xfrm>
          <a:prstGeom prst="rect">
            <a:avLst/>
          </a:prstGeom>
        </p:spPr>
      </p:pic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3D8E9A3A-0E88-AB32-D1AA-91418338B52C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2265" y="114639"/>
            <a:ext cx="1579935" cy="313320"/>
          </a:xfrm>
          <a:prstGeom prst="rect">
            <a:avLst/>
          </a:prstGeom>
        </p:spPr>
      </p:pic>
      <p:pic>
        <p:nvPicPr>
          <p:cNvPr id="4" name="Picture 3" descr="A black background with pink and grey letters&#10;&#10;Description automatically generated">
            <a:extLst>
              <a:ext uri="{FF2B5EF4-FFF2-40B4-BE49-F238E27FC236}">
                <a16:creationId xmlns:a16="http://schemas.microsoft.com/office/drawing/2014/main" id="{89AADBB5-D0E6-0072-C65D-EA5B3D6A8794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1972" y="114639"/>
            <a:ext cx="1251828" cy="313320"/>
          </a:xfrm>
          <a:prstGeom prst="rect">
            <a:avLst/>
          </a:prstGeom>
        </p:spPr>
      </p:pic>
      <p:pic>
        <p:nvPicPr>
          <p:cNvPr id="6" name="Picture 5" descr="A black background with orange text&#10;&#10;Description automatically generated">
            <a:extLst>
              <a:ext uri="{FF2B5EF4-FFF2-40B4-BE49-F238E27FC236}">
                <a16:creationId xmlns:a16="http://schemas.microsoft.com/office/drawing/2014/main" id="{D79CE3C1-0128-5763-40CF-E22999FF97D0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2999" y="114639"/>
            <a:ext cx="973801" cy="31332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5B1F882-A9DC-C2A3-B710-6B6F4F48F89F}"/>
              </a:ext>
            </a:extLst>
          </p:cNvPr>
          <p:cNvSpPr txBox="1"/>
          <p:nvPr userDrawn="1"/>
        </p:nvSpPr>
        <p:spPr>
          <a:xfrm>
            <a:off x="2615511" y="40466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i="0" dirty="0"/>
              <a:t>Center for Advanced Research in Forensic Science</a:t>
            </a:r>
          </a:p>
          <a:p>
            <a:pPr algn="ctr"/>
            <a:r>
              <a:rPr lang="en-US" sz="800" b="1" i="0" dirty="0"/>
              <a:t>ForensicResearch.org</a:t>
            </a:r>
          </a:p>
        </p:txBody>
      </p:sp>
      <p:pic>
        <p:nvPicPr>
          <p:cNvPr id="10" name="Picture 9" descr="A logo with a globe and a letter f&#10;&#10;Description automatically generated">
            <a:extLst>
              <a:ext uri="{FF2B5EF4-FFF2-40B4-BE49-F238E27FC236}">
                <a16:creationId xmlns:a16="http://schemas.microsoft.com/office/drawing/2014/main" id="{4A7742E8-30E6-0488-46FD-312E1637A444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5518" y="114639"/>
            <a:ext cx="725840" cy="3133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30" r:id="rId1"/>
    <p:sldLayoutId id="2147484216" r:id="rId2"/>
    <p:sldLayoutId id="2147484217" r:id="rId3"/>
    <p:sldLayoutId id="2147484218" r:id="rId4"/>
    <p:sldLayoutId id="2147484219" r:id="rId5"/>
    <p:sldLayoutId id="2147484220" r:id="rId6"/>
    <p:sldLayoutId id="2147484221" r:id="rId7"/>
    <p:sldLayoutId id="2147484222" r:id="rId8"/>
    <p:sldLayoutId id="2147484225" r:id="rId9"/>
    <p:sldLayoutId id="2147484226" r:id="rId10"/>
    <p:sldLayoutId id="2147484227" r:id="rId11"/>
    <p:sldLayoutId id="2147484228" r:id="rId12"/>
    <p:sldLayoutId id="2147484229" r:id="rId1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accent4">
              <a:lumMod val="75000"/>
              <a:lumOff val="25000"/>
            </a:schemeClr>
          </a:solidFill>
          <a:effectLst>
            <a:reflection blurRad="63500" stA="30000" endPos="30000" dist="50800" dir="5400000" sy="-100000" algn="bl" rotWithShape="0"/>
          </a:effectLst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FFFFFF"/>
          </a:solidFill>
          <a:latin typeface="Arial" pitchFamily="34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FFFFFF"/>
          </a:solidFill>
          <a:latin typeface="Arial" pitchFamily="34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FFFFFF"/>
          </a:solidFill>
          <a:latin typeface="Arial" pitchFamily="34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FFFFFF"/>
          </a:solidFill>
          <a:latin typeface="Arial" pitchFamily="34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3366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9A10D"/>
        </a:buClr>
        <a:buFont typeface="Wingdings" panose="05000000000000000000" pitchFamily="2" charset="2"/>
        <a:buChar char="§"/>
        <a:defRPr sz="2400">
          <a:solidFill>
            <a:schemeClr val="tx1"/>
          </a:solidFill>
          <a:latin typeface="+mn-lt"/>
          <a:ea typeface="ＭＳ Ｐゴシック" charset="0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ＭＳ Ｐゴシック" charset="0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ＭＳ Ｐゴシック" charset="0"/>
        </a:defRPr>
      </a:lvl5pPr>
      <a:lvl6pPr marL="222885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68605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14325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60045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BB54D6-0A9E-30F8-95A2-3B6D60DDD4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04800" y="1295400"/>
            <a:ext cx="9448800" cy="172845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800" i="0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Gas Chromatograph and Mass Spectrometer </a:t>
            </a:r>
            <a:br>
              <a:rPr lang="en-US" sz="2800" i="0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</a:br>
            <a:r>
              <a:rPr lang="en-US" sz="2800" i="0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on a Chip</a:t>
            </a:r>
            <a:r>
              <a:rPr lang="en-US" sz="2800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2800" i="0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(GC-MS Chip)</a:t>
            </a:r>
            <a:r>
              <a:rPr lang="en-US" sz="2800" b="1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2800" b="1" i="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Design</a:t>
            </a:r>
            <a:br>
              <a:rPr lang="en-US" sz="2400" i="0" kern="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400" dirty="0"/>
            </a:br>
            <a:r>
              <a:rPr lang="en-US" sz="2000" dirty="0"/>
              <a:t>Short Title: 24CARFS_GCMSonChip_Design</a:t>
            </a:r>
            <a:br>
              <a:rPr lang="en-US" sz="2000" dirty="0"/>
            </a:br>
            <a:r>
              <a:rPr lang="en-US" sz="2000" dirty="0"/>
              <a:t>PI: Patrick Roman, Florida Internatio</a:t>
            </a:r>
            <a:r>
              <a:rPr lang="en-US" sz="2000" dirty="0">
                <a:latin typeface="+mn-lt"/>
              </a:rPr>
              <a:t>nal University</a:t>
            </a:r>
            <a:br>
              <a:rPr lang="en-US" sz="2000" dirty="0">
                <a:latin typeface="+mn-lt"/>
              </a:rPr>
            </a:br>
            <a:r>
              <a:rPr lang="en-US" sz="2400" dirty="0">
                <a:solidFill>
                  <a:schemeClr val="tx1"/>
                </a:solidFill>
                <a:latin typeface="+mn-lt"/>
              </a:rPr>
              <a:t> </a:t>
            </a:r>
            <a:br>
              <a:rPr lang="en-US" sz="2400" dirty="0">
                <a:solidFill>
                  <a:schemeClr val="bg1"/>
                </a:solidFill>
                <a:latin typeface="+mn-lt"/>
              </a:rPr>
            </a:br>
            <a:r>
              <a:rPr lang="en-US" sz="2000" dirty="0">
                <a:latin typeface="+mn-lt"/>
                <a:cs typeface="Times New Roman" panose="02020603050405020304" pitchFamily="18" charset="0"/>
              </a:rPr>
              <a:t>Collaboration with IAB Members USSS </a:t>
            </a:r>
            <a:r>
              <a:rPr lang="en-US" sz="2000" dirty="0" err="1">
                <a:latin typeface="+mn-lt"/>
                <a:cs typeface="Times New Roman" panose="02020603050405020304" pitchFamily="18" charset="0"/>
              </a:rPr>
              <a:t>Katylynn</a:t>
            </a:r>
            <a:r>
              <a:rPr lang="en-US" sz="2000" dirty="0">
                <a:latin typeface="+mn-lt"/>
                <a:cs typeface="Times New Roman" panose="02020603050405020304" pitchFamily="18" charset="0"/>
              </a:rPr>
              <a:t> Sloan, DEA Richard Meyers, </a:t>
            </a:r>
            <a:r>
              <a:rPr lang="en-US" sz="2000" dirty="0" err="1">
                <a:latin typeface="+mn-lt"/>
                <a:cs typeface="Times New Roman" panose="02020603050405020304" pitchFamily="18" charset="0"/>
              </a:rPr>
              <a:t>Alakai</a:t>
            </a:r>
            <a:r>
              <a:rPr lang="en-US" sz="2000" dirty="0">
                <a:latin typeface="+mn-lt"/>
                <a:cs typeface="Times New Roman" panose="02020603050405020304" pitchFamily="18" charset="0"/>
              </a:rPr>
              <a:t> Defense Systems Henry Maynard </a:t>
            </a:r>
            <a:br>
              <a:rPr lang="en-US" sz="2000" dirty="0">
                <a:latin typeface="+mn-lt"/>
                <a:cs typeface="Times New Roman" panose="02020603050405020304" pitchFamily="18" charset="0"/>
              </a:rPr>
            </a:br>
            <a:r>
              <a:rPr lang="en-US" sz="2000" dirty="0">
                <a:latin typeface="+mn-lt"/>
                <a:cs typeface="Times New Roman" panose="02020603050405020304" pitchFamily="18" charset="0"/>
              </a:rPr>
              <a:t>Student participants:  NA</a:t>
            </a:r>
            <a:br>
              <a:rPr lang="en-US" sz="2000" dirty="0">
                <a:latin typeface="+mn-lt"/>
                <a:cs typeface="Times New Roman" panose="02020603050405020304" pitchFamily="18" charset="0"/>
              </a:rPr>
            </a:br>
            <a:br>
              <a:rPr lang="en-US" sz="2000" dirty="0">
                <a:latin typeface="+mn-lt"/>
                <a:cs typeface="Times New Roman" panose="02020603050405020304" pitchFamily="18" charset="0"/>
              </a:rPr>
            </a:br>
            <a:br>
              <a:rPr lang="en-US" sz="1800" dirty="0">
                <a:latin typeface="+mn-lt"/>
                <a:cs typeface="Times New Roman" panose="02020603050405020304" pitchFamily="18" charset="0"/>
              </a:rPr>
            </a:br>
            <a:r>
              <a:rPr lang="en-US" sz="1800" b="1" dirty="0">
                <a:solidFill>
                  <a:schemeClr val="accent4"/>
                </a:solidFill>
              </a:rPr>
              <a:t>13th Bi-Annual Industry Advisory Board (IAB) Meeting – Phase II, Meeting 2 </a:t>
            </a:r>
            <a:br>
              <a:rPr lang="en-US" sz="1800" b="1" dirty="0">
                <a:solidFill>
                  <a:schemeClr val="accent4"/>
                </a:solidFill>
              </a:rPr>
            </a:br>
            <a:r>
              <a:rPr lang="en-US" sz="1800" b="1" dirty="0">
                <a:solidFill>
                  <a:schemeClr val="accent4"/>
                </a:solidFill>
              </a:rPr>
              <a:t>August 6 - 8, 2024</a:t>
            </a:r>
            <a:r>
              <a:rPr lang="en-US" sz="1800" b="1" dirty="0"/>
              <a:t> </a:t>
            </a:r>
            <a:br>
              <a:rPr lang="en-US" sz="1800" b="1" dirty="0"/>
            </a:br>
            <a:r>
              <a:rPr lang="en-US" sz="1800" b="1" dirty="0"/>
              <a:t>The Bush School – Texas A&amp;M University</a:t>
            </a:r>
            <a:br>
              <a:rPr lang="en-US" sz="1800" b="1" dirty="0"/>
            </a:br>
            <a:r>
              <a:rPr lang="en-US" sz="1800" b="1" dirty="0"/>
              <a:t>Washington, DC</a:t>
            </a:r>
            <a:r>
              <a:rPr lang="en-US" sz="2000" b="1" dirty="0"/>
              <a:t> </a:t>
            </a:r>
            <a:br>
              <a:rPr lang="en-US" sz="2000" b="1" dirty="0"/>
            </a:br>
            <a:endParaRPr lang="en-US" sz="2000" dirty="0">
              <a:latin typeface="+mn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1430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001000" cy="547688"/>
          </a:xfrm>
        </p:spPr>
        <p:txBody>
          <a:bodyPr/>
          <a:lstStyle/>
          <a:p>
            <a:r>
              <a:rPr lang="en-US" sz="2800" dirty="0"/>
              <a:t>GC-MS on a CHIP -  Presentation/Publication</a:t>
            </a:r>
            <a:br>
              <a:rPr lang="en-US" dirty="0">
                <a:effectLst/>
              </a:rPr>
            </a:br>
            <a:endParaRPr lang="en-US" dirty="0">
              <a:effectLst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A5E617-1AB5-2B52-BED7-52AD5E484E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3763963"/>
          </a:xfrm>
        </p:spPr>
        <p:txBody>
          <a:bodyPr/>
          <a:lstStyle/>
          <a:p>
            <a:r>
              <a:rPr lang="en-US" sz="2000" dirty="0"/>
              <a:t>Project to be presented at the AAFS and annual GFJC symposium</a:t>
            </a:r>
          </a:p>
          <a:p>
            <a:endParaRPr lang="en-US" sz="2000" dirty="0"/>
          </a:p>
          <a:p>
            <a:r>
              <a:rPr lang="en-US" sz="2000" dirty="0"/>
              <a:t>Publication planned for ASMS journal</a:t>
            </a:r>
          </a:p>
        </p:txBody>
      </p:sp>
    </p:spTree>
    <p:extLst>
      <p:ext uri="{BB962C8B-B14F-4D97-AF65-F5344CB8AC3E}">
        <p14:creationId xmlns:p14="http://schemas.microsoft.com/office/powerpoint/2010/main" val="4631345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001000" cy="547688"/>
          </a:xfrm>
        </p:spPr>
        <p:txBody>
          <a:bodyPr/>
          <a:lstStyle/>
          <a:p>
            <a:r>
              <a:rPr lang="en-US" sz="2800" dirty="0"/>
              <a:t>GC-MS on a CHIP -  Intellectual Property</a:t>
            </a:r>
            <a:br>
              <a:rPr lang="en-US" dirty="0">
                <a:effectLst/>
              </a:rPr>
            </a:br>
            <a:endParaRPr lang="en-US" dirty="0">
              <a:effectLst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A5E617-1AB5-2B52-BED7-52AD5E484E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3763963"/>
          </a:xfrm>
        </p:spPr>
        <p:txBody>
          <a:bodyPr/>
          <a:lstStyle/>
          <a:p>
            <a:r>
              <a:rPr lang="en-US" sz="2000" dirty="0"/>
              <a:t>Potential patent for high level integrated GCMS chip package</a:t>
            </a:r>
          </a:p>
        </p:txBody>
      </p:sp>
    </p:spTree>
    <p:extLst>
      <p:ext uri="{BB962C8B-B14F-4D97-AF65-F5344CB8AC3E}">
        <p14:creationId xmlns:p14="http://schemas.microsoft.com/office/powerpoint/2010/main" val="25628159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001000" cy="547688"/>
          </a:xfrm>
        </p:spPr>
        <p:txBody>
          <a:bodyPr/>
          <a:lstStyle/>
          <a:p>
            <a:r>
              <a:rPr lang="en-US" sz="2800" dirty="0"/>
              <a:t>GC-MS on a CHIP -  Progress update 1</a:t>
            </a:r>
            <a:br>
              <a:rPr lang="en-US" dirty="0">
                <a:effectLst/>
              </a:rPr>
            </a:br>
            <a:endParaRPr lang="en-US" dirty="0">
              <a:effectLst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A5E617-1AB5-2B52-BED7-52AD5E484E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3763963"/>
          </a:xfrm>
        </p:spPr>
        <p:txBody>
          <a:bodyPr/>
          <a:lstStyle/>
          <a:p>
            <a:pPr marL="0" indent="0" algn="ctr">
              <a:buNone/>
            </a:pPr>
            <a:endParaRPr lang="en-US" sz="3200" b="1" i="1" dirty="0"/>
          </a:p>
          <a:p>
            <a:pPr marL="0" indent="0" algn="ctr">
              <a:buNone/>
            </a:pPr>
            <a:endParaRPr lang="en-US" sz="3200" b="1" i="1" dirty="0"/>
          </a:p>
          <a:p>
            <a:pPr marL="0" indent="0" algn="ctr">
              <a:buNone/>
            </a:pPr>
            <a:r>
              <a:rPr lang="en-US" sz="3200" b="1" i="1" dirty="0"/>
              <a:t>Questions? </a:t>
            </a:r>
          </a:p>
        </p:txBody>
      </p:sp>
    </p:spTree>
    <p:extLst>
      <p:ext uri="{BB962C8B-B14F-4D97-AF65-F5344CB8AC3E}">
        <p14:creationId xmlns:p14="http://schemas.microsoft.com/office/powerpoint/2010/main" val="23578278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001000" cy="547688"/>
          </a:xfrm>
        </p:spPr>
        <p:txBody>
          <a:bodyPr/>
          <a:lstStyle/>
          <a:p>
            <a:r>
              <a:rPr lang="en-US" dirty="0"/>
              <a:t>GC-MS on a CHIP -  Progress to date</a:t>
            </a:r>
            <a:br>
              <a:rPr lang="en-US" dirty="0"/>
            </a:br>
            <a:br>
              <a:rPr lang="en-US" dirty="0">
                <a:effectLst/>
              </a:rPr>
            </a:br>
            <a:endParaRPr lang="en-US" dirty="0">
              <a:effectLst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A5E617-1AB5-2B52-BED7-52AD5E484E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3763963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GC-MS on a Chip project is a design investigation into the application of MEMS and silicon microfabrication technology for the advancement of miniaturized GC-MS instrumentation.  The design of an </a:t>
            </a:r>
            <a:r>
              <a:rPr lang="en-US" sz="1800" dirty="0"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ultra-miniature GC-MS chip core for a hand-held devices</a:t>
            </a:r>
            <a:r>
              <a:rPr lang="en-US" sz="1800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will be developed to assess the feasibility of GC-MS on a Chip for new, simple, robust, and low-cost portable GC-MS instruments</a:t>
            </a:r>
          </a:p>
          <a:p>
            <a:pPr marL="0" indent="0">
              <a:buNone/>
            </a:pPr>
            <a:endParaRPr lang="en-US" sz="1800" dirty="0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2749A3E4-9F4D-E8F9-864E-7BD9F99D7C06}"/>
              </a:ext>
            </a:extLst>
          </p:cNvPr>
          <p:cNvCxnSpPr/>
          <p:nvPr/>
        </p:nvCxnSpPr>
        <p:spPr bwMode="auto">
          <a:xfrm>
            <a:off x="4495800" y="4489828"/>
            <a:ext cx="609600" cy="0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11933474-1C9E-3F74-1BED-746F0BB75E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2075" y="3124200"/>
            <a:ext cx="3667125" cy="288962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54374FD-AAA7-FD18-DB37-454D626299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162" y="3651628"/>
            <a:ext cx="4055438" cy="16002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BA1DFB1-6B02-B814-F178-37E88877F7F9}"/>
              </a:ext>
            </a:extLst>
          </p:cNvPr>
          <p:cNvSpPr txBox="1"/>
          <p:nvPr/>
        </p:nvSpPr>
        <p:spPr>
          <a:xfrm>
            <a:off x="457200" y="5715000"/>
            <a:ext cx="45720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i="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IAB collaborators - USSS </a:t>
            </a:r>
            <a:r>
              <a:rPr lang="en-US" sz="1600" i="0" dirty="0" err="1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Katylynn</a:t>
            </a:r>
            <a:r>
              <a:rPr lang="en-US" sz="1600" i="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Sloan, DEA Richard Meyers, </a:t>
            </a:r>
            <a:r>
              <a:rPr lang="en-US" sz="1600" i="0" dirty="0" err="1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Alakai</a:t>
            </a:r>
            <a:r>
              <a:rPr lang="en-US" sz="1600" i="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Defense Systems Henry Maynard </a:t>
            </a:r>
            <a:br>
              <a:rPr lang="en-US" sz="1600" i="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endParaRPr lang="en-US" sz="1600" i="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2714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001000" cy="547688"/>
          </a:xfrm>
        </p:spPr>
        <p:txBody>
          <a:bodyPr/>
          <a:lstStyle/>
          <a:p>
            <a:r>
              <a:rPr lang="en-US" dirty="0"/>
              <a:t>GC-MS on a CHIP -  Progress to date</a:t>
            </a:r>
            <a:br>
              <a:rPr lang="en-US" dirty="0"/>
            </a:br>
            <a:br>
              <a:rPr lang="en-US" dirty="0">
                <a:effectLst/>
              </a:rPr>
            </a:br>
            <a:endParaRPr lang="en-US" dirty="0">
              <a:effectLst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A5E617-1AB5-2B52-BED7-52AD5E484E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3763963"/>
          </a:xfrm>
        </p:spPr>
        <p:txBody>
          <a:bodyPr/>
          <a:lstStyle/>
          <a:p>
            <a:r>
              <a:rPr lang="en-US" sz="2000" dirty="0"/>
              <a:t>GD ion source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5926E83-0524-0E12-1291-068A5D15BD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5038725"/>
            <a:ext cx="2133600" cy="1541500"/>
          </a:xfrm>
          <a:prstGeom prst="rect">
            <a:avLst/>
          </a:prstGeom>
        </p:spPr>
      </p:pic>
      <p:pic>
        <p:nvPicPr>
          <p:cNvPr id="10" name="Picture 9" descr="A grey circle with white dots&#10;&#10;Description automatically generated">
            <a:extLst>
              <a:ext uri="{FF2B5EF4-FFF2-40B4-BE49-F238E27FC236}">
                <a16:creationId xmlns:a16="http://schemas.microsoft.com/office/drawing/2014/main" id="{BB2803C5-15E2-C2C3-AC9D-2630FBD490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0810" y="3819535"/>
            <a:ext cx="4928390" cy="2657465"/>
          </a:xfrm>
          <a:prstGeom prst="rect">
            <a:avLst/>
          </a:prstGeom>
        </p:spPr>
      </p:pic>
      <p:pic>
        <p:nvPicPr>
          <p:cNvPr id="1027" name="Picture 3">
            <a:extLst>
              <a:ext uri="{FF2B5EF4-FFF2-40B4-BE49-F238E27FC236}">
                <a16:creationId xmlns:a16="http://schemas.microsoft.com/office/drawing/2014/main" id="{C05BB36F-9485-9D0E-6EFF-CB26998DBA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514600"/>
            <a:ext cx="2438400" cy="2277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D0FEA42-1E5D-1ECB-A775-F2B0F482CA3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74162" y="1676400"/>
            <a:ext cx="4055438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6943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001000" cy="547688"/>
          </a:xfrm>
        </p:spPr>
        <p:txBody>
          <a:bodyPr/>
          <a:lstStyle/>
          <a:p>
            <a:r>
              <a:rPr lang="en-US" dirty="0"/>
              <a:t>GC-MS on a CHIP -  Progress to date</a:t>
            </a:r>
            <a:br>
              <a:rPr lang="en-US" dirty="0">
                <a:effectLst/>
              </a:rPr>
            </a:br>
            <a:endParaRPr lang="en-US" dirty="0">
              <a:effectLst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A5E617-1AB5-2B52-BED7-52AD5E484E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3763963"/>
          </a:xfrm>
        </p:spPr>
        <p:txBody>
          <a:bodyPr/>
          <a:lstStyle/>
          <a:p>
            <a:r>
              <a:rPr lang="en-US" sz="2000" dirty="0"/>
              <a:t>Arrayed silicon micro ion trap chip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lvl="1"/>
            <a:r>
              <a:rPr lang="en-US" sz="1600" dirty="0"/>
              <a:t>Micro arrayed ion trap lowers chip voltage while regaining sensitivity for the same operational mass range</a:t>
            </a:r>
          </a:p>
          <a:p>
            <a:pPr lvl="1"/>
            <a:r>
              <a:rPr lang="en-US" sz="1600" dirty="0"/>
              <a:t>Implementing new asymmetric ion trap design in silicon for increased ion ejection efficiency (~2X)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5C264BC-F9F3-14AC-7887-7164BAFA901D}"/>
              </a:ext>
            </a:extLst>
          </p:cNvPr>
          <p:cNvGrpSpPr/>
          <p:nvPr/>
        </p:nvGrpSpPr>
        <p:grpSpPr>
          <a:xfrm>
            <a:off x="7315200" y="3276600"/>
            <a:ext cx="762000" cy="762000"/>
            <a:chOff x="6115351" y="3428999"/>
            <a:chExt cx="1123649" cy="990601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B819929-9177-A77D-2C13-9DCDA1A0F64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15351" y="3428999"/>
              <a:ext cx="314023" cy="295275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80C2496-B091-752F-A2C5-CC44BC5A276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00800" y="3429000"/>
              <a:ext cx="314023" cy="295275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47A9818-83F6-343C-F9A0-1C9790CAFED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39528" y="3429000"/>
              <a:ext cx="314023" cy="295275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3BBB4F7-D742-A657-4FCC-0063EC44E38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924977" y="3429001"/>
              <a:ext cx="314023" cy="295275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4C66D2D4-688C-67FF-27A1-D5194F49EC3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15351" y="3667123"/>
              <a:ext cx="314023" cy="295275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B7238F8-B808-D80B-24CC-70C5BBAC079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00800" y="3667124"/>
              <a:ext cx="314023" cy="295275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A9969370-E384-E692-95F1-FBE54D515C2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39528" y="3667124"/>
              <a:ext cx="314023" cy="295275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A44866CE-FA8A-8150-F597-7AD64B5FAEF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924977" y="3667125"/>
              <a:ext cx="314023" cy="295275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87996E99-E610-CA6F-6353-18C73F23639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15351" y="3895723"/>
              <a:ext cx="314023" cy="295275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3503880F-429F-6522-D7D7-3DB3DFC9BA6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00800" y="3895724"/>
              <a:ext cx="314023" cy="295275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6E5FD6D3-59E8-0BE7-FE30-803CD303B8B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39528" y="3895724"/>
              <a:ext cx="314023" cy="295275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C495ADA2-5AC3-202D-5C6C-DFBEDE0ED30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924977" y="3895725"/>
              <a:ext cx="314023" cy="295275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2E04D65D-A41E-AE52-5017-F0C3698051D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15351" y="4124323"/>
              <a:ext cx="314023" cy="295275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D80386DF-FE28-D5EC-A751-7B383B6EF00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00800" y="4124324"/>
              <a:ext cx="314023" cy="295275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F0EED30F-50B4-0E71-CB97-9B069780D55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39528" y="4124324"/>
              <a:ext cx="314023" cy="295275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A5BE7945-583B-A1B5-0397-0DC1B9AC908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924977" y="4124325"/>
              <a:ext cx="314023" cy="295275"/>
            </a:xfrm>
            <a:prstGeom prst="rect">
              <a:avLst/>
            </a:prstGeom>
          </p:spPr>
        </p:pic>
      </p:grpSp>
      <p:pic>
        <p:nvPicPr>
          <p:cNvPr id="38" name="Picture 37">
            <a:extLst>
              <a:ext uri="{FF2B5EF4-FFF2-40B4-BE49-F238E27FC236}">
                <a16:creationId xmlns:a16="http://schemas.microsoft.com/office/drawing/2014/main" id="{C42F890A-2DA2-49D4-CB44-3836573BE3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951" y="2590800"/>
            <a:ext cx="6120249" cy="2596469"/>
          </a:xfrm>
          <a:prstGeom prst="rect">
            <a:avLst/>
          </a:prstGeom>
        </p:spPr>
      </p:pic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7EBC96D1-CB8B-4F6D-AFFF-C08CCF7F29F4}"/>
              </a:ext>
            </a:extLst>
          </p:cNvPr>
          <p:cNvCxnSpPr>
            <a:cxnSpLocks/>
          </p:cNvCxnSpPr>
          <p:nvPr/>
        </p:nvCxnSpPr>
        <p:spPr bwMode="auto">
          <a:xfrm>
            <a:off x="6248400" y="3657600"/>
            <a:ext cx="762000" cy="0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F153C5C6-BBED-FF1B-2803-5AAE7C723F40}"/>
              </a:ext>
            </a:extLst>
          </p:cNvPr>
          <p:cNvSpPr txBox="1"/>
          <p:nvPr/>
        </p:nvSpPr>
        <p:spPr>
          <a:xfrm>
            <a:off x="7098002" y="4166451"/>
            <a:ext cx="12474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i="0" dirty="0"/>
              <a:t>Micro ion trap </a:t>
            </a:r>
          </a:p>
          <a:p>
            <a:pPr algn="ctr"/>
            <a:r>
              <a:rPr lang="en-US" sz="1200" b="1" i="0" dirty="0"/>
              <a:t>array chip</a:t>
            </a:r>
          </a:p>
        </p:txBody>
      </p:sp>
    </p:spTree>
    <p:extLst>
      <p:ext uri="{BB962C8B-B14F-4D97-AF65-F5344CB8AC3E}">
        <p14:creationId xmlns:p14="http://schemas.microsoft.com/office/powerpoint/2010/main" val="23445697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001000" cy="547688"/>
          </a:xfrm>
        </p:spPr>
        <p:txBody>
          <a:bodyPr/>
          <a:lstStyle/>
          <a:p>
            <a:r>
              <a:rPr lang="en-US" dirty="0"/>
              <a:t>GC-MS on a CHIP -  Progress to date</a:t>
            </a:r>
            <a:br>
              <a:rPr lang="en-US" dirty="0">
                <a:effectLst/>
              </a:rPr>
            </a:br>
            <a:endParaRPr lang="en-US" dirty="0">
              <a:effectLst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A5E617-1AB5-2B52-BED7-52AD5E484E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3763963"/>
          </a:xfrm>
        </p:spPr>
        <p:txBody>
          <a:bodyPr/>
          <a:lstStyle/>
          <a:p>
            <a:r>
              <a:rPr lang="en-US" sz="2000" dirty="0"/>
              <a:t>Channel electron multiplier – Ion detector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7EBC96D1-CB8B-4F6D-AFFF-C08CCF7F29F4}"/>
              </a:ext>
            </a:extLst>
          </p:cNvPr>
          <p:cNvCxnSpPr>
            <a:cxnSpLocks/>
          </p:cNvCxnSpPr>
          <p:nvPr/>
        </p:nvCxnSpPr>
        <p:spPr bwMode="auto">
          <a:xfrm>
            <a:off x="5715000" y="3505200"/>
            <a:ext cx="762000" cy="0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F153C5C6-BBED-FF1B-2803-5AAE7C723F40}"/>
              </a:ext>
            </a:extLst>
          </p:cNvPr>
          <p:cNvSpPr txBox="1"/>
          <p:nvPr/>
        </p:nvSpPr>
        <p:spPr>
          <a:xfrm>
            <a:off x="6705600" y="3276600"/>
            <a:ext cx="11929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i="0" dirty="0"/>
              <a:t>Anode </a:t>
            </a:r>
          </a:p>
          <a:p>
            <a:pPr algn="ctr"/>
            <a:r>
              <a:rPr lang="en-US" sz="1200" b="1" i="0" dirty="0"/>
              <a:t>detector plate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207BA19-BD67-6B48-395E-271762B0CC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2732567"/>
            <a:ext cx="4267200" cy="163137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DD64E80-6233-46EA-29A6-215F521DD7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153" y="4495800"/>
            <a:ext cx="4410847" cy="2140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9756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001000" cy="547688"/>
          </a:xfrm>
        </p:spPr>
        <p:txBody>
          <a:bodyPr/>
          <a:lstStyle/>
          <a:p>
            <a:r>
              <a:rPr lang="en-US" dirty="0"/>
              <a:t>GC-MS on a CHIP -  Progress to date</a:t>
            </a:r>
            <a:br>
              <a:rPr lang="en-US" dirty="0">
                <a:effectLst/>
              </a:rPr>
            </a:br>
            <a:endParaRPr lang="en-US" dirty="0">
              <a:effectLst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A5E617-1AB5-2B52-BED7-52AD5E484E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3763963"/>
          </a:xfrm>
        </p:spPr>
        <p:txBody>
          <a:bodyPr/>
          <a:lstStyle/>
          <a:p>
            <a:r>
              <a:rPr lang="en-US" sz="2000" dirty="0"/>
              <a:t>Equipment and materials acquisition</a:t>
            </a:r>
          </a:p>
          <a:p>
            <a:endParaRPr lang="en-US" sz="2000" dirty="0"/>
          </a:p>
          <a:p>
            <a:pPr lvl="1"/>
            <a:r>
              <a:rPr lang="en-US" sz="1600" dirty="0"/>
              <a:t>SIMION charged particle optics software</a:t>
            </a:r>
          </a:p>
          <a:p>
            <a:pPr lvl="1"/>
            <a:endParaRPr lang="en-US" sz="1600" dirty="0"/>
          </a:p>
          <a:p>
            <a:pPr lvl="1"/>
            <a:r>
              <a:rPr lang="en-US" sz="1600" dirty="0"/>
              <a:t>Dedicated simulation computer (4+ days per simulation run)</a:t>
            </a:r>
          </a:p>
          <a:p>
            <a:pPr lvl="1"/>
            <a:endParaRPr lang="en-US" sz="1600" dirty="0"/>
          </a:p>
          <a:p>
            <a:pPr lvl="1"/>
            <a:r>
              <a:rPr lang="en-US" sz="1600" dirty="0"/>
              <a:t>3D printer and materials for concept prototype chip fabrication</a:t>
            </a:r>
          </a:p>
          <a:p>
            <a:pPr lvl="1"/>
            <a:endParaRPr lang="en-US" sz="1600" dirty="0"/>
          </a:p>
          <a:p>
            <a:pPr lvl="1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7356020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001000" cy="547688"/>
          </a:xfrm>
        </p:spPr>
        <p:txBody>
          <a:bodyPr/>
          <a:lstStyle/>
          <a:p>
            <a:r>
              <a:rPr lang="en-US" sz="2800" dirty="0"/>
              <a:t>GCMS on a CHIP -  Project adjustments</a:t>
            </a:r>
            <a:br>
              <a:rPr lang="en-US" dirty="0">
                <a:effectLst/>
              </a:rPr>
            </a:br>
            <a:endParaRPr lang="en-US" dirty="0">
              <a:effectLst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A5E617-1AB5-2B52-BED7-52AD5E484E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3763963"/>
          </a:xfrm>
        </p:spPr>
        <p:txBody>
          <a:bodyPr/>
          <a:lstStyle/>
          <a:p>
            <a:r>
              <a:rPr lang="en-US" sz="2000" dirty="0"/>
              <a:t>Project budget loaded</a:t>
            </a:r>
          </a:p>
          <a:p>
            <a:endParaRPr lang="en-US" sz="2000" dirty="0"/>
          </a:p>
          <a:p>
            <a:r>
              <a:rPr lang="en-US" sz="2000" dirty="0"/>
              <a:t>Schedule next meeting with IAB</a:t>
            </a:r>
          </a:p>
          <a:p>
            <a:endParaRPr lang="en-US" sz="2000" dirty="0"/>
          </a:p>
          <a:p>
            <a:r>
              <a:rPr lang="en-US" sz="2000" dirty="0"/>
              <a:t>Schedule adjustment post ordering</a:t>
            </a:r>
          </a:p>
          <a:p>
            <a:endParaRPr lang="en-US" sz="2000" dirty="0"/>
          </a:p>
          <a:p>
            <a:r>
              <a:rPr lang="en-US" sz="2000" dirty="0"/>
              <a:t>Revisions post IAB input</a:t>
            </a:r>
          </a:p>
        </p:txBody>
      </p:sp>
    </p:spTree>
    <p:extLst>
      <p:ext uri="{BB962C8B-B14F-4D97-AF65-F5344CB8AC3E}">
        <p14:creationId xmlns:p14="http://schemas.microsoft.com/office/powerpoint/2010/main" val="5650742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001000" cy="547688"/>
          </a:xfrm>
        </p:spPr>
        <p:txBody>
          <a:bodyPr/>
          <a:lstStyle/>
          <a:p>
            <a:r>
              <a:rPr lang="en-US" sz="2800" dirty="0"/>
              <a:t>GCMS on a CHIP -  Challenges encountered</a:t>
            </a:r>
            <a:br>
              <a:rPr lang="en-US" dirty="0">
                <a:effectLst/>
              </a:rPr>
            </a:br>
            <a:endParaRPr lang="en-US" dirty="0">
              <a:effectLst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A5E617-1AB5-2B52-BED7-52AD5E484E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3763963"/>
          </a:xfrm>
        </p:spPr>
        <p:txBody>
          <a:bodyPr/>
          <a:lstStyle/>
          <a:p>
            <a:r>
              <a:rPr lang="en-US" sz="2000" dirty="0"/>
              <a:t>New lab and setup</a:t>
            </a:r>
          </a:p>
          <a:p>
            <a:endParaRPr lang="en-US" sz="2000" dirty="0"/>
          </a:p>
          <a:p>
            <a:r>
              <a:rPr lang="en-US" sz="2000" dirty="0"/>
              <a:t>Project administrative delays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785328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001000" cy="547688"/>
          </a:xfrm>
        </p:spPr>
        <p:txBody>
          <a:bodyPr/>
          <a:lstStyle/>
          <a:p>
            <a:r>
              <a:rPr lang="en-US" sz="2800" dirty="0"/>
              <a:t>GC-MS on a CHIP -  Technical issues</a:t>
            </a:r>
            <a:br>
              <a:rPr lang="en-US" dirty="0">
                <a:effectLst/>
              </a:rPr>
            </a:br>
            <a:endParaRPr lang="en-US" dirty="0">
              <a:effectLst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A5E617-1AB5-2B52-BED7-52AD5E484E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3763963"/>
          </a:xfrm>
        </p:spPr>
        <p:txBody>
          <a:bodyPr/>
          <a:lstStyle/>
          <a:p>
            <a:r>
              <a:rPr lang="en-US" sz="2000" dirty="0"/>
              <a:t>None to report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62709986"/>
      </p:ext>
    </p:extLst>
  </p:cSld>
  <p:clrMapOvr>
    <a:masterClrMapping/>
  </p:clrMapOvr>
</p:sld>
</file>

<file path=ppt/theme/theme1.xml><?xml version="1.0" encoding="utf-8"?>
<a:theme xmlns:a="http://schemas.openxmlformats.org/drawingml/2006/main" name="Lightbar">
  <a:themeElements>
    <a:clrScheme name="Lightbar 1">
      <a:dk1>
        <a:srgbClr val="000000"/>
      </a:dk1>
      <a:lt1>
        <a:srgbClr val="B3D1F0"/>
      </a:lt1>
      <a:dk2>
        <a:srgbClr val="1822CD"/>
      </a:dk2>
      <a:lt2>
        <a:srgbClr val="000000"/>
      </a:lt2>
      <a:accent1>
        <a:srgbClr val="3568C7"/>
      </a:accent1>
      <a:accent2>
        <a:srgbClr val="F06157"/>
      </a:accent2>
      <a:accent3>
        <a:srgbClr val="D6E5F6"/>
      </a:accent3>
      <a:accent4>
        <a:srgbClr val="000000"/>
      </a:accent4>
      <a:accent5>
        <a:srgbClr val="AEB9E0"/>
      </a:accent5>
      <a:accent6>
        <a:srgbClr val="D9574E"/>
      </a:accent6>
      <a:hlink>
        <a:srgbClr val="FF9218"/>
      </a:hlink>
      <a:folHlink>
        <a:srgbClr val="CCCCCC"/>
      </a:folHlink>
    </a:clrScheme>
    <a:fontScheme name="Lightba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Lightbar 1">
        <a:dk1>
          <a:srgbClr val="000000"/>
        </a:dk1>
        <a:lt1>
          <a:srgbClr val="B3D1F0"/>
        </a:lt1>
        <a:dk2>
          <a:srgbClr val="1822CD"/>
        </a:dk2>
        <a:lt2>
          <a:srgbClr val="000000"/>
        </a:lt2>
        <a:accent1>
          <a:srgbClr val="3568C7"/>
        </a:accent1>
        <a:accent2>
          <a:srgbClr val="F06157"/>
        </a:accent2>
        <a:accent3>
          <a:srgbClr val="D6E5F6"/>
        </a:accent3>
        <a:accent4>
          <a:srgbClr val="000000"/>
        </a:accent4>
        <a:accent5>
          <a:srgbClr val="AEB9E0"/>
        </a:accent5>
        <a:accent6>
          <a:srgbClr val="D9574E"/>
        </a:accent6>
        <a:hlink>
          <a:srgbClr val="FF9218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ghtbar 2">
        <a:dk1>
          <a:srgbClr val="000000"/>
        </a:dk1>
        <a:lt1>
          <a:srgbClr val="DCD1EB"/>
        </a:lt1>
        <a:dk2>
          <a:srgbClr val="6C18B0"/>
        </a:dk2>
        <a:lt2>
          <a:srgbClr val="000000"/>
        </a:lt2>
        <a:accent1>
          <a:srgbClr val="9968CC"/>
        </a:accent1>
        <a:accent2>
          <a:srgbClr val="FFAF18"/>
        </a:accent2>
        <a:accent3>
          <a:srgbClr val="EBE5F3"/>
        </a:accent3>
        <a:accent4>
          <a:srgbClr val="000000"/>
        </a:accent4>
        <a:accent5>
          <a:srgbClr val="CAB9E2"/>
        </a:accent5>
        <a:accent6>
          <a:srgbClr val="E79E15"/>
        </a:accent6>
        <a:hlink>
          <a:srgbClr val="1822CD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ghtbar 3">
        <a:dk1>
          <a:srgbClr val="000000"/>
        </a:dk1>
        <a:lt1>
          <a:srgbClr val="EECAE1"/>
        </a:lt1>
        <a:dk2>
          <a:srgbClr val="DC54AD"/>
        </a:dk2>
        <a:lt2>
          <a:srgbClr val="000000"/>
        </a:lt2>
        <a:accent1>
          <a:srgbClr val="DC359C"/>
        </a:accent1>
        <a:accent2>
          <a:srgbClr val="FFAF18"/>
        </a:accent2>
        <a:accent3>
          <a:srgbClr val="F5E1EE"/>
        </a:accent3>
        <a:accent4>
          <a:srgbClr val="000000"/>
        </a:accent4>
        <a:accent5>
          <a:srgbClr val="EBAECB"/>
        </a:accent5>
        <a:accent6>
          <a:srgbClr val="E79E15"/>
        </a:accent6>
        <a:hlink>
          <a:srgbClr val="1822CD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ghtbar 4">
        <a:dk1>
          <a:srgbClr val="000000"/>
        </a:dk1>
        <a:lt1>
          <a:srgbClr val="D7E6C5"/>
        </a:lt1>
        <a:dk2>
          <a:srgbClr val="2F8B20"/>
        </a:dk2>
        <a:lt2>
          <a:srgbClr val="000000"/>
        </a:lt2>
        <a:accent1>
          <a:srgbClr val="7ABA05"/>
        </a:accent1>
        <a:accent2>
          <a:srgbClr val="FFAF18"/>
        </a:accent2>
        <a:accent3>
          <a:srgbClr val="E8F0DF"/>
        </a:accent3>
        <a:accent4>
          <a:srgbClr val="000000"/>
        </a:accent4>
        <a:accent5>
          <a:srgbClr val="BED9AA"/>
        </a:accent5>
        <a:accent6>
          <a:srgbClr val="E79E15"/>
        </a:accent6>
        <a:hlink>
          <a:srgbClr val="1822CD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ghtbar 5">
        <a:dk1>
          <a:srgbClr val="000000"/>
        </a:dk1>
        <a:lt1>
          <a:srgbClr val="F8D1A8"/>
        </a:lt1>
        <a:dk2>
          <a:srgbClr val="FF9218"/>
        </a:dk2>
        <a:lt2>
          <a:srgbClr val="000000"/>
        </a:lt2>
        <a:accent1>
          <a:srgbClr val="FFAF18"/>
        </a:accent1>
        <a:accent2>
          <a:srgbClr val="F06157"/>
        </a:accent2>
        <a:accent3>
          <a:srgbClr val="FBE5D1"/>
        </a:accent3>
        <a:accent4>
          <a:srgbClr val="000000"/>
        </a:accent4>
        <a:accent5>
          <a:srgbClr val="FFD4AB"/>
        </a:accent5>
        <a:accent6>
          <a:srgbClr val="D9574E"/>
        </a:accent6>
        <a:hlink>
          <a:srgbClr val="FF9218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ghtbar 6">
        <a:dk1>
          <a:srgbClr val="000000"/>
        </a:dk1>
        <a:lt1>
          <a:srgbClr val="CCCCCC"/>
        </a:lt1>
        <a:dk2>
          <a:srgbClr val="555555"/>
        </a:dk2>
        <a:lt2>
          <a:srgbClr val="000000"/>
        </a:lt2>
        <a:accent1>
          <a:srgbClr val="AAAAAA"/>
        </a:accent1>
        <a:accent2>
          <a:srgbClr val="888888"/>
        </a:accent2>
        <a:accent3>
          <a:srgbClr val="E2E2E2"/>
        </a:accent3>
        <a:accent4>
          <a:srgbClr val="000000"/>
        </a:accent4>
        <a:accent5>
          <a:srgbClr val="D2D2D2"/>
        </a:accent5>
        <a:accent6>
          <a:srgbClr val="7B7B7B"/>
        </a:accent6>
        <a:hlink>
          <a:srgbClr val="333333"/>
        </a:hlink>
        <a:folHlink>
          <a:srgbClr val="88888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HD:Microsoft Office X:Templates:Presentations:Designs:Lightbar</Template>
  <TotalTime>75149</TotalTime>
  <Words>414</Words>
  <Application>Microsoft Office PowerPoint</Application>
  <PresentationFormat>On-screen Show (4:3)</PresentationFormat>
  <Paragraphs>63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Cambria</vt:lpstr>
      <vt:lpstr>Wingdings</vt:lpstr>
      <vt:lpstr>Lightbar</vt:lpstr>
      <vt:lpstr>Gas Chromatograph and Mass Spectrometer  on a Chip (GC-MS Chip) Design  Short Title: 24CARFS_GCMSonChip_Design PI: Patrick Roman, Florida International University   Collaboration with IAB Members USSS Katylynn Sloan, DEA Richard Meyers, Alakai Defense Systems Henry Maynard  Student participants:  NA   13th Bi-Annual Industry Advisory Board (IAB) Meeting – Phase II, Meeting 2  August 6 - 8, 2024  The Bush School – Texas A&amp;M University Washington, DC  </vt:lpstr>
      <vt:lpstr>GC-MS on a CHIP -  Progress to date  </vt:lpstr>
      <vt:lpstr>GC-MS on a CHIP -  Progress to date  </vt:lpstr>
      <vt:lpstr>GC-MS on a CHIP -  Progress to date </vt:lpstr>
      <vt:lpstr>GC-MS on a CHIP -  Progress to date </vt:lpstr>
      <vt:lpstr>GC-MS on a CHIP -  Progress to date </vt:lpstr>
      <vt:lpstr>GCMS on a CHIP -  Project adjustments </vt:lpstr>
      <vt:lpstr>GCMS on a CHIP -  Challenges encountered </vt:lpstr>
      <vt:lpstr>GC-MS on a CHIP -  Technical issues </vt:lpstr>
      <vt:lpstr>GC-MS on a CHIP -  Presentation/Publication </vt:lpstr>
      <vt:lpstr>GC-MS on a CHIP -  Intellectual Property </vt:lpstr>
      <vt:lpstr>GC-MS on a CHIP -  Progress update 1 </vt:lpstr>
    </vt:vector>
  </TitlesOfParts>
  <Company>Department of Chemistry and Biochemistry, FIU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Anamary Tarifa</dc:creator>
  <cp:lastModifiedBy>Patrick Roman</cp:lastModifiedBy>
  <cp:revision>3437</cp:revision>
  <cp:lastPrinted>2013-08-21T13:41:56Z</cp:lastPrinted>
  <dcterms:created xsi:type="dcterms:W3CDTF">2007-09-12T00:58:20Z</dcterms:created>
  <dcterms:modified xsi:type="dcterms:W3CDTF">2024-08-05T20:08:27Z</dcterms:modified>
</cp:coreProperties>
</file>